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Lobster"/>
      <p:regular r:id="rId25"/>
    </p:embeddedFont>
    <p:embeddedFont>
      <p:font typeface="Lato"/>
      <p:regular r:id="rId26"/>
      <p:bold r:id="rId27"/>
      <p:italic r:id="rId28"/>
      <p:boldItalic r:id="rId29"/>
    </p:embeddedFont>
    <p:embeddedFont>
      <p:font typeface="Permanent Marker"/>
      <p:regular r:id="rId30"/>
    </p:embeddedFont>
    <p:embeddedFont>
      <p:font typeface="Pacifico"/>
      <p:regular r:id="rId31"/>
    </p:embeddedFont>
    <p:embeddedFont>
      <p:font typeface="Syncopate"/>
      <p:regular r:id="rId32"/>
      <p:bold r:id="rId33"/>
    </p:embeddedFont>
    <p:embeddedFont>
      <p:font typeface="Bree Serif"/>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335CD93-C04D-445B-A324-DA9C8C460B47}">
  <a:tblStyle styleId="{6335CD93-C04D-445B-A324-DA9C8C460B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Lobster-regular.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acifico-regular.fntdata"/><Relationship Id="rId30" Type="http://schemas.openxmlformats.org/officeDocument/2006/relationships/font" Target="fonts/PermanentMarker-regular.fntdata"/><Relationship Id="rId11" Type="http://schemas.openxmlformats.org/officeDocument/2006/relationships/slide" Target="slides/slide5.xml"/><Relationship Id="rId33" Type="http://schemas.openxmlformats.org/officeDocument/2006/relationships/font" Target="fonts/Syncopate-bold.fntdata"/><Relationship Id="rId10" Type="http://schemas.openxmlformats.org/officeDocument/2006/relationships/slide" Target="slides/slide4.xml"/><Relationship Id="rId32" Type="http://schemas.openxmlformats.org/officeDocument/2006/relationships/font" Target="fonts/Syncopate-regular.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BreeSerif-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e379de7a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e379de7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e379de7a6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e379de7a6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e379de7a6_2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e379de7a6_2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e379de7a6_2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e379de7a6_2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e379de7a6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e379de7a6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e379de7a6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e379de7a6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e379de7a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e379de7a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e379de7a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e379de7a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e379de7a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e379de7a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e379de7a6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e379de7a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e379de7a6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e379de7a6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e379de7a6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e379de7a6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e379de7a6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e379de7a6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e379de7a6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e379de7a6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4" name="Google Shape;74;p16"/>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2" name="Google Shape;82;p1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17"/>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4" name="Google Shape;84;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8"/>
          <p:cNvGrpSpPr/>
          <p:nvPr/>
        </p:nvGrpSpPr>
        <p:grpSpPr>
          <a:xfrm>
            <a:off x="830392" y="1191256"/>
            <a:ext cx="745763"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1" name="Google Shape;91;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2"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9"/>
          <p:cNvGrpSpPr/>
          <p:nvPr/>
        </p:nvGrpSpPr>
        <p:grpSpPr>
          <a:xfrm>
            <a:off x="830392" y="1191256"/>
            <a:ext cx="745763"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8" name="Google Shape;98;p1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Google Shape;9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p20"/>
          <p:cNvGrpSpPr/>
          <p:nvPr/>
        </p:nvGrpSpPr>
        <p:grpSpPr>
          <a:xfrm>
            <a:off x="830392" y="4169130"/>
            <a:ext cx="745763"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5" name="Google Shape;105;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1"/>
          <p:cNvGrpSpPr/>
          <p:nvPr/>
        </p:nvGrpSpPr>
        <p:grpSpPr>
          <a:xfrm>
            <a:off x="830392" y="1191256"/>
            <a:ext cx="745763"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2" name="Google Shape;112;p2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Google Shape;113;p2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4" name="Google Shape;11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5" name="Shape 115"/>
        <p:cNvGrpSpPr/>
        <p:nvPr/>
      </p:nvGrpSpPr>
      <p:grpSpPr>
        <a:xfrm>
          <a:off x="0" y="0"/>
          <a:ext cx="0" cy="0"/>
          <a:chOff x="0" y="0"/>
          <a:chExt cx="0" cy="0"/>
        </a:xfrm>
      </p:grpSpPr>
      <p:sp>
        <p:nvSpPr>
          <p:cNvPr id="116" name="Google Shape;116;p22"/>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17" name="Google Shape;117;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2" y="4169130"/>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30" name="Shape 130"/>
        <p:cNvGrpSpPr/>
        <p:nvPr/>
      </p:nvGrpSpPr>
      <p:grpSpPr>
        <a:xfrm>
          <a:off x="0" y="0"/>
          <a:ext cx="0" cy="0"/>
          <a:chOff x="0" y="0"/>
          <a:chExt cx="0" cy="0"/>
        </a:xfrm>
      </p:grpSpPr>
      <p:sp>
        <p:nvSpPr>
          <p:cNvPr id="131" name="Google Shape;131;p2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lnSpc>
                <a:spcPct val="110000"/>
              </a:lnSpc>
              <a:spcBef>
                <a:spcPts val="1500"/>
              </a:spcBef>
              <a:spcAft>
                <a:spcPts val="0"/>
              </a:spcAft>
              <a:buNone/>
            </a:pPr>
            <a:r>
              <a:rPr b="1" lang="en" sz="3000">
                <a:latin typeface="Verdana"/>
                <a:ea typeface="Verdana"/>
                <a:cs typeface="Verdana"/>
                <a:sym typeface="Verdana"/>
              </a:rPr>
              <a:t>Rehabilitation Driving Simulator</a:t>
            </a:r>
            <a:endParaRPr sz="2700">
              <a:latin typeface="Verdana"/>
              <a:ea typeface="Verdana"/>
              <a:cs typeface="Verdana"/>
              <a:sym typeface="Verdana"/>
            </a:endParaRPr>
          </a:p>
          <a:p>
            <a:pPr indent="0" lvl="0" marL="0" rtl="0" algn="l">
              <a:spcBef>
                <a:spcPts val="800"/>
              </a:spcBef>
              <a:spcAft>
                <a:spcPts val="0"/>
              </a:spcAft>
              <a:buNone/>
            </a:pPr>
            <a:r>
              <a:t/>
            </a:r>
            <a:endParaRPr/>
          </a:p>
        </p:txBody>
      </p:sp>
      <p:sp>
        <p:nvSpPr>
          <p:cNvPr id="132" name="Google Shape;132;p25"/>
          <p:cNvSpPr txBox="1"/>
          <p:nvPr>
            <p:ph idx="1" type="subTitle"/>
          </p:nvPr>
        </p:nvSpPr>
        <p:spPr>
          <a:xfrm>
            <a:off x="768900" y="2834125"/>
            <a:ext cx="85206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Marissa Alvarez,  Geoff Colman,  Simon Wroblewski,  Jackson Myers</a:t>
            </a:r>
            <a:endParaRPr/>
          </a:p>
        </p:txBody>
      </p:sp>
      <p:sp>
        <p:nvSpPr>
          <p:cNvPr id="133" name="Google Shape;133;p25"/>
          <p:cNvSpPr txBox="1"/>
          <p:nvPr/>
        </p:nvSpPr>
        <p:spPr>
          <a:xfrm>
            <a:off x="205025" y="101475"/>
            <a:ext cx="19137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1/21/19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92" name="Shape 192"/>
        <p:cNvGrpSpPr/>
        <p:nvPr/>
      </p:nvGrpSpPr>
      <p:grpSpPr>
        <a:xfrm>
          <a:off x="0" y="0"/>
          <a:ext cx="0" cy="0"/>
          <a:chOff x="0" y="0"/>
          <a:chExt cx="0" cy="0"/>
        </a:xfrm>
      </p:grpSpPr>
      <p:sp>
        <p:nvSpPr>
          <p:cNvPr id="193" name="Google Shape;193;p34"/>
          <p:cNvSpPr txBox="1"/>
          <p:nvPr>
            <p:ph idx="4294967295"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Detailed Diagram</a:t>
            </a:r>
            <a:endParaRPr/>
          </a:p>
        </p:txBody>
      </p:sp>
      <p:pic>
        <p:nvPicPr>
          <p:cNvPr id="194" name="Google Shape;194;p34"/>
          <p:cNvPicPr preferRelativeResize="0"/>
          <p:nvPr/>
        </p:nvPicPr>
        <p:blipFill>
          <a:blip r:embed="rId3">
            <a:alphaModFix/>
          </a:blip>
          <a:stretch>
            <a:fillRect/>
          </a:stretch>
        </p:blipFill>
        <p:spPr>
          <a:xfrm>
            <a:off x="4319150" y="295375"/>
            <a:ext cx="4660851" cy="4779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98" name="Shape 198"/>
        <p:cNvGrpSpPr/>
        <p:nvPr/>
      </p:nvGrpSpPr>
      <p:grpSpPr>
        <a:xfrm>
          <a:off x="0" y="0"/>
          <a:ext cx="0" cy="0"/>
          <a:chOff x="0" y="0"/>
          <a:chExt cx="0" cy="0"/>
        </a:xfrm>
      </p:grpSpPr>
      <p:sp>
        <p:nvSpPr>
          <p:cNvPr id="199" name="Google Shape;199;p35"/>
          <p:cNvSpPr txBox="1"/>
          <p:nvPr>
            <p:ph type="title"/>
          </p:nvPr>
        </p:nvSpPr>
        <p:spPr>
          <a:xfrm>
            <a:off x="272250" y="613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 Update from Fall Semester</a:t>
            </a:r>
            <a:endParaRPr/>
          </a:p>
        </p:txBody>
      </p:sp>
      <p:graphicFrame>
        <p:nvGraphicFramePr>
          <p:cNvPr id="200" name="Google Shape;200;p35"/>
          <p:cNvGraphicFramePr/>
          <p:nvPr/>
        </p:nvGraphicFramePr>
        <p:xfrm>
          <a:off x="201050" y="5763550"/>
          <a:ext cx="3000000" cy="3000000"/>
        </p:xfrm>
        <a:graphic>
          <a:graphicData uri="http://schemas.openxmlformats.org/drawingml/2006/table">
            <a:tbl>
              <a:tblPr>
                <a:noFill/>
                <a:tableStyleId>{6335CD93-C04D-445B-A324-DA9C8C460B47}</a:tableStyleId>
              </a:tblPr>
              <a:tblGrid>
                <a:gridCol w="4171875"/>
                <a:gridCol w="4414350"/>
              </a:tblGrid>
              <a:tr h="1904275">
                <a:tc>
                  <a:txBody>
                    <a:bodyPr>
                      <a:noAutofit/>
                    </a:bodyPr>
                    <a:lstStyle/>
                    <a:p>
                      <a:pPr indent="-311150" lvl="0" marL="457200" rtl="0" algn="l">
                        <a:lnSpc>
                          <a:spcPct val="115000"/>
                        </a:lnSpc>
                        <a:spcBef>
                          <a:spcPts val="0"/>
                        </a:spcBef>
                        <a:spcAft>
                          <a:spcPts val="0"/>
                        </a:spcAft>
                        <a:buClr>
                          <a:srgbClr val="000000"/>
                        </a:buClr>
                        <a:buSzPts val="1300"/>
                        <a:buFont typeface="Lato"/>
                        <a:buChar char="●"/>
                      </a:pPr>
                      <a:r>
                        <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311150" lvl="0" marL="457200" rtl="0" algn="l">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Minor issue with pedal input not being recognized by Sim Commander telemetry system</a:t>
                      </a:r>
                      <a:endParaRPr sz="1300">
                        <a:latin typeface="Lato"/>
                        <a:ea typeface="Lato"/>
                        <a:cs typeface="Lato"/>
                        <a:sym typeface="Lato"/>
                      </a:endParaRPr>
                    </a:p>
                    <a:p>
                      <a:pPr indent="-298450" lvl="1" marL="914400" rtl="0" algn="l">
                        <a:lnSpc>
                          <a:spcPct val="115000"/>
                        </a:lnSpc>
                        <a:spcBef>
                          <a:spcPts val="0"/>
                        </a:spcBef>
                        <a:spcAft>
                          <a:spcPts val="0"/>
                        </a:spcAft>
                        <a:buClr>
                          <a:srgbClr val="000000"/>
                        </a:buClr>
                        <a:buSzPts val="1100"/>
                        <a:buFont typeface="Lato"/>
                        <a:buChar char="○"/>
                      </a:pPr>
                      <a:r>
                        <a:rPr lang="en" sz="1100">
                          <a:latin typeface="Lato"/>
                          <a:ea typeface="Lato"/>
                          <a:cs typeface="Lato"/>
                          <a:sym typeface="Lato"/>
                        </a:rPr>
                        <a:t>Dr. Smith’s team hasn’t figured it out, and Geoff spent an hour trying to figure it out week before last</a:t>
                      </a:r>
                      <a:endParaRPr sz="1100">
                        <a:latin typeface="Lato"/>
                        <a:ea typeface="Lato"/>
                        <a:cs typeface="Lato"/>
                        <a:sym typeface="Lato"/>
                      </a:endParaRPr>
                    </a:p>
                    <a:p>
                      <a:pPr indent="-311150" lvl="0" marL="457200" rtl="0" algn="l">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Difficulty in testing telemetry DLL that can only operate within the top-level software by calling telemetry API.</a:t>
                      </a:r>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838925">
                <a:tc>
                  <a:txBody>
                    <a:bodyPr>
                      <a:noAutofit/>
                    </a:bodyPr>
                    <a:lstStyle/>
                    <a:p>
                      <a:pPr indent="-311150" lvl="0" marL="457200" rtl="0" algn="l">
                        <a:lnSpc>
                          <a:spcPct val="115000"/>
                        </a:lnSpc>
                        <a:spcBef>
                          <a:spcPts val="0"/>
                        </a:spcBef>
                        <a:spcAft>
                          <a:spcPts val="0"/>
                        </a:spcAft>
                        <a:buClr>
                          <a:srgbClr val="000000"/>
                        </a:buClr>
                        <a:buSzPts val="1300"/>
                        <a:buFont typeface="Lato"/>
                        <a:buChar char="●"/>
                      </a:pPr>
                      <a:r>
                        <a:t/>
                      </a:r>
                      <a:endParaRPr sz="1300">
                        <a:latin typeface="Lato"/>
                        <a:ea typeface="Lato"/>
                        <a:cs typeface="Lato"/>
                        <a:sym typeface="La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311150" lvl="0" marL="457200" rtl="0" algn="l">
                        <a:spcBef>
                          <a:spcPts val="0"/>
                        </a:spcBef>
                        <a:spcAft>
                          <a:spcPts val="0"/>
                        </a:spcAft>
                        <a:buSzPts val="1300"/>
                        <a:buFont typeface="Lato"/>
                        <a:buChar char="●"/>
                      </a:pPr>
                      <a:r>
                        <a:rPr lang="en" sz="1300">
                          <a:latin typeface="Lato"/>
                          <a:ea typeface="Lato"/>
                          <a:cs typeface="Lato"/>
                          <a:sym typeface="Lato"/>
                        </a:rPr>
                        <a:t>Might need assistance from hardware and software vendor regarding the pedal issue</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201" name="Google Shape;201;p35"/>
          <p:cNvSpPr txBox="1"/>
          <p:nvPr/>
        </p:nvSpPr>
        <p:spPr>
          <a:xfrm>
            <a:off x="352975" y="1595725"/>
            <a:ext cx="8282400" cy="13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Progress:</a:t>
            </a:r>
            <a:endParaRPr>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Telemetry system is functioning nominally</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Have fine-tuned experiment protocol with Dr. Smith and his team.</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Started running preliminary training experiments with members of our team using OTS software.</a:t>
            </a:r>
            <a:endParaRPr/>
          </a:p>
          <a:p>
            <a:pPr indent="0" lvl="0" marL="457200" rtl="0" algn="l">
              <a:spcBef>
                <a:spcPts val="1600"/>
              </a:spcBef>
              <a:spcAft>
                <a:spcPts val="0"/>
              </a:spcAft>
              <a:buNone/>
            </a:pPr>
            <a:r>
              <a:t/>
            </a:r>
            <a:endParaRPr>
              <a:latin typeface="Lato"/>
              <a:ea typeface="Lato"/>
              <a:cs typeface="Lato"/>
              <a:sym typeface="Lato"/>
            </a:endParaRPr>
          </a:p>
        </p:txBody>
      </p:sp>
      <p:sp>
        <p:nvSpPr>
          <p:cNvPr id="202" name="Google Shape;202;p35"/>
          <p:cNvSpPr txBox="1"/>
          <p:nvPr/>
        </p:nvSpPr>
        <p:spPr>
          <a:xfrm>
            <a:off x="352975" y="2906725"/>
            <a:ext cx="8434200" cy="16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Next steps:</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sz="1300">
                <a:latin typeface="Lato"/>
                <a:ea typeface="Lato"/>
                <a:cs typeface="Lato"/>
                <a:sym typeface="Lato"/>
              </a:rPr>
              <a:t>Need to further fine-tune the telemetry system in order to build a template for “ideal” map</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Work on getting telemetry system</a:t>
            </a:r>
            <a:r>
              <a:rPr lang="en"/>
              <a:t> </a:t>
            </a:r>
            <a:r>
              <a:rPr lang="en" sz="1300">
                <a:latin typeface="Lato"/>
                <a:ea typeface="Lato"/>
                <a:cs typeface="Lato"/>
                <a:sym typeface="Lato"/>
              </a:rPr>
              <a:t>to recognize pedal input </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Design, implement Experiment Scheduler GUI</a:t>
            </a:r>
            <a:endParaRPr sz="1300">
              <a:latin typeface="Lato"/>
              <a:ea typeface="Lato"/>
              <a:cs typeface="Lato"/>
              <a:sym typeface="Lato"/>
            </a:endParaRPr>
          </a:p>
          <a:p>
            <a:pPr indent="0" lvl="0" marL="0" rtl="0" algn="l">
              <a:lnSpc>
                <a:spcPct val="115000"/>
              </a:lnSpc>
              <a:spcBef>
                <a:spcPts val="1600"/>
              </a:spcBef>
              <a:spcAft>
                <a:spcPts val="1600"/>
              </a:spcAft>
              <a:buNone/>
            </a:pPr>
            <a:r>
              <a:t/>
            </a:r>
            <a:endParaRPr sz="13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06" name="Shape 206"/>
        <p:cNvGrpSpPr/>
        <p:nvPr/>
      </p:nvGrpSpPr>
      <p:grpSpPr>
        <a:xfrm>
          <a:off x="0" y="0"/>
          <a:ext cx="0" cy="0"/>
          <a:chOff x="0" y="0"/>
          <a:chExt cx="0" cy="0"/>
        </a:xfrm>
      </p:grpSpPr>
      <p:sp>
        <p:nvSpPr>
          <p:cNvPr id="207" name="Google Shape;20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Plans for this Semester</a:t>
            </a:r>
            <a:endParaRPr/>
          </a:p>
        </p:txBody>
      </p:sp>
      <p:sp>
        <p:nvSpPr>
          <p:cNvPr id="208" name="Google Shape;208;p36"/>
          <p:cNvSpPr txBox="1"/>
          <p:nvPr>
            <p:ph idx="1" type="body"/>
          </p:nvPr>
        </p:nvSpPr>
        <p:spPr>
          <a:xfrm>
            <a:off x="729450" y="2078875"/>
            <a:ext cx="7688700" cy="2261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Build out experimental environment</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Maps/tracks</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Events/behaviors</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Build Experiment Scheduler GUI</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Create a system for logging customers’ performance</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Create a system for </a:t>
            </a:r>
            <a:r>
              <a:rPr lang="en">
                <a:solidFill>
                  <a:srgbClr val="000000"/>
                </a:solidFill>
              </a:rPr>
              <a:t>evaluating customers’ performance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Take turns proctoring experiments</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Keep our customer in the loop!</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12" name="Shape 212"/>
        <p:cNvGrpSpPr/>
        <p:nvPr/>
      </p:nvGrpSpPr>
      <p:grpSpPr>
        <a:xfrm>
          <a:off x="0" y="0"/>
          <a:ext cx="0" cy="0"/>
          <a:chOff x="0" y="0"/>
          <a:chExt cx="0" cy="0"/>
        </a:xfrm>
      </p:grpSpPr>
      <p:sp>
        <p:nvSpPr>
          <p:cNvPr id="213" name="Google Shape;213;p37"/>
          <p:cNvSpPr txBox="1"/>
          <p:nvPr>
            <p:ph type="title"/>
          </p:nvPr>
        </p:nvSpPr>
        <p:spPr>
          <a:xfrm>
            <a:off x="729450" y="25378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17" name="Shape 217"/>
        <p:cNvGrpSpPr/>
        <p:nvPr/>
      </p:nvGrpSpPr>
      <p:grpSpPr>
        <a:xfrm>
          <a:off x="0" y="0"/>
          <a:ext cx="0" cy="0"/>
          <a:chOff x="0" y="0"/>
          <a:chExt cx="0" cy="0"/>
        </a:xfrm>
      </p:grpSpPr>
      <p:sp>
        <p:nvSpPr>
          <p:cNvPr id="218" name="Google Shape;218;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219" name="Google Shape;219;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Syncopate"/>
                <a:ea typeface="Syncopate"/>
                <a:cs typeface="Syncopate"/>
                <a:sym typeface="Syncopate"/>
              </a:rPr>
              <a:t>?</a:t>
            </a:r>
            <a:endParaRPr b="1">
              <a:solidFill>
                <a:srgbClr val="000000"/>
              </a:solidFill>
              <a:latin typeface="Syncopate"/>
              <a:ea typeface="Syncopate"/>
              <a:cs typeface="Syncopate"/>
              <a:sym typeface="Syncopate"/>
            </a:endParaRPr>
          </a:p>
          <a:p>
            <a:pPr indent="0" lvl="0" marL="0" rtl="0" algn="ctr">
              <a:spcBef>
                <a:spcPts val="1600"/>
              </a:spcBef>
              <a:spcAft>
                <a:spcPts val="0"/>
              </a:spcAft>
              <a:buNone/>
            </a:pPr>
            <a:r>
              <a:t/>
            </a:r>
            <a:endParaRPr b="1">
              <a:solidFill>
                <a:srgbClr val="000000"/>
              </a:solidFill>
            </a:endParaRPr>
          </a:p>
          <a:p>
            <a:pPr indent="0" lvl="0" marL="0" rtl="0" algn="ctr">
              <a:spcBef>
                <a:spcPts val="1600"/>
              </a:spcBef>
              <a:spcAft>
                <a:spcPts val="0"/>
              </a:spcAft>
              <a:buNone/>
            </a:pPr>
            <a:r>
              <a:rPr b="1" lang="en">
                <a:solidFill>
                  <a:srgbClr val="000000"/>
                </a:solidFill>
                <a:latin typeface="Bree Serif"/>
                <a:ea typeface="Bree Serif"/>
                <a:cs typeface="Bree Serif"/>
                <a:sym typeface="Bree Serif"/>
              </a:rPr>
              <a:t>?</a:t>
            </a:r>
            <a:r>
              <a:rPr b="1" lang="en">
                <a:solidFill>
                  <a:srgbClr val="000000"/>
                </a:solidFill>
                <a:latin typeface="Lobster"/>
                <a:ea typeface="Lobster"/>
                <a:cs typeface="Lobster"/>
                <a:sym typeface="Lobster"/>
              </a:rPr>
              <a:t>?</a:t>
            </a:r>
            <a:endParaRPr b="1">
              <a:solidFill>
                <a:srgbClr val="000000"/>
              </a:solidFill>
              <a:latin typeface="Bree Serif"/>
              <a:ea typeface="Bree Serif"/>
              <a:cs typeface="Bree Serif"/>
              <a:sym typeface="Bree Serif"/>
            </a:endParaRPr>
          </a:p>
          <a:p>
            <a:pPr indent="0" lvl="0" marL="0" rtl="0" algn="ctr">
              <a:spcBef>
                <a:spcPts val="1600"/>
              </a:spcBef>
              <a:spcAft>
                <a:spcPts val="0"/>
              </a:spcAft>
              <a:buNone/>
            </a:pPr>
            <a:r>
              <a:t/>
            </a:r>
            <a:endParaRPr b="1">
              <a:solidFill>
                <a:srgbClr val="000000"/>
              </a:solidFill>
            </a:endParaRPr>
          </a:p>
          <a:p>
            <a:pPr indent="0" lvl="0" marL="0" rtl="0" algn="ctr">
              <a:spcBef>
                <a:spcPts val="1600"/>
              </a:spcBef>
              <a:spcAft>
                <a:spcPts val="1600"/>
              </a:spcAft>
              <a:buNone/>
            </a:pPr>
            <a:r>
              <a:rPr b="1" lang="en">
                <a:solidFill>
                  <a:srgbClr val="000000"/>
                </a:solidFill>
                <a:latin typeface="Courier New"/>
                <a:ea typeface="Courier New"/>
                <a:cs typeface="Courier New"/>
                <a:sym typeface="Courier New"/>
              </a:rPr>
              <a:t>?</a:t>
            </a:r>
            <a:r>
              <a:rPr b="1" lang="en">
                <a:solidFill>
                  <a:srgbClr val="000000"/>
                </a:solidFill>
                <a:latin typeface="Permanent Marker"/>
                <a:ea typeface="Permanent Marker"/>
                <a:cs typeface="Permanent Marker"/>
                <a:sym typeface="Permanent Marker"/>
              </a:rPr>
              <a:t>?</a:t>
            </a:r>
            <a:r>
              <a:rPr b="1" lang="en">
                <a:solidFill>
                  <a:srgbClr val="000000"/>
                </a:solidFill>
                <a:latin typeface="Pacifico"/>
                <a:ea typeface="Pacifico"/>
                <a:cs typeface="Pacifico"/>
                <a:sym typeface="Pacifico"/>
              </a:rPr>
              <a:t>?</a:t>
            </a:r>
            <a:endParaRPr b="1">
              <a:solidFill>
                <a:srgbClr val="000000"/>
              </a:solidFill>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653250" y="831700"/>
            <a:ext cx="7688700" cy="51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Description</a:t>
            </a:r>
            <a:endParaRPr/>
          </a:p>
        </p:txBody>
      </p:sp>
      <p:sp>
        <p:nvSpPr>
          <p:cNvPr id="139" name="Google Shape;139;p26"/>
          <p:cNvSpPr txBox="1"/>
          <p:nvPr>
            <p:ph idx="1" type="body"/>
          </p:nvPr>
        </p:nvSpPr>
        <p:spPr>
          <a:xfrm>
            <a:off x="275325" y="1503400"/>
            <a:ext cx="6435600" cy="3512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000000"/>
                </a:solidFill>
              </a:rPr>
              <a:t>Conventional therapeutic simulators don’t provide motion feedback, and full motion feedback from commercial simulators can be too stressful for patients.</a:t>
            </a:r>
            <a:endParaRPr sz="1400">
              <a:solidFill>
                <a:srgbClr val="000000"/>
              </a:solidFill>
            </a:endParaRPr>
          </a:p>
          <a:p>
            <a:pPr indent="0" lvl="0" marL="0" rtl="0" algn="l">
              <a:lnSpc>
                <a:spcPct val="150000"/>
              </a:lnSpc>
              <a:spcBef>
                <a:spcPts val="0"/>
              </a:spcBef>
              <a:spcAft>
                <a:spcPts val="0"/>
              </a:spcAft>
              <a:buNone/>
            </a:pPr>
            <a:r>
              <a:t/>
            </a:r>
            <a:endParaRPr sz="800">
              <a:solidFill>
                <a:srgbClr val="000000"/>
              </a:solidFill>
            </a:endParaRPr>
          </a:p>
          <a:p>
            <a:pPr indent="0" lvl="0" marL="0" rtl="0" algn="l">
              <a:lnSpc>
                <a:spcPct val="150000"/>
              </a:lnSpc>
              <a:spcBef>
                <a:spcPts val="0"/>
              </a:spcBef>
              <a:spcAft>
                <a:spcPts val="0"/>
              </a:spcAft>
              <a:buNone/>
            </a:pPr>
            <a:r>
              <a:rPr lang="en" sz="1400">
                <a:solidFill>
                  <a:srgbClr val="000000"/>
                </a:solidFill>
              </a:rPr>
              <a:t>This project aims to develop a driving simulator capable of providing haptic feedback that can help rehabilitate drivers who have suffered from, e.g., a stroke, brain trauma, etc.</a:t>
            </a:r>
            <a:endParaRPr sz="1400">
              <a:solidFill>
                <a:srgbClr val="000000"/>
              </a:solidFill>
            </a:endParaRPr>
          </a:p>
          <a:p>
            <a:pPr indent="0" lvl="0" marL="0" rtl="0" algn="l">
              <a:lnSpc>
                <a:spcPct val="150000"/>
              </a:lnSpc>
              <a:spcBef>
                <a:spcPts val="0"/>
              </a:spcBef>
              <a:spcAft>
                <a:spcPts val="0"/>
              </a:spcAft>
              <a:buNone/>
            </a:pPr>
            <a:r>
              <a:t/>
            </a:r>
            <a:endParaRPr sz="800">
              <a:solidFill>
                <a:srgbClr val="000000"/>
              </a:solidFill>
            </a:endParaRPr>
          </a:p>
          <a:p>
            <a:pPr indent="0" lvl="0" marL="0" rtl="0" algn="l">
              <a:lnSpc>
                <a:spcPct val="150000"/>
              </a:lnSpc>
              <a:spcBef>
                <a:spcPts val="0"/>
              </a:spcBef>
              <a:spcAft>
                <a:spcPts val="0"/>
              </a:spcAft>
              <a:buClr>
                <a:srgbClr val="000000"/>
              </a:buClr>
              <a:buSzPts val="1100"/>
              <a:buFont typeface="Arial"/>
              <a:buNone/>
            </a:pPr>
            <a:r>
              <a:rPr lang="en" sz="1400">
                <a:solidFill>
                  <a:srgbClr val="000000"/>
                </a:solidFill>
              </a:rPr>
              <a:t>The purpose of our software is to help manage the simulator hardware and the user sessions by launching user sessions, tracking user data (e.g. times, driving violations, and personal settings), and providing scenarios.</a:t>
            </a:r>
            <a:endParaRPr sz="1400">
              <a:solidFill>
                <a:srgbClr val="000000"/>
              </a:solidFill>
            </a:endParaRPr>
          </a:p>
        </p:txBody>
      </p:sp>
      <p:pic>
        <p:nvPicPr>
          <p:cNvPr id="140" name="Google Shape;140;p26"/>
          <p:cNvPicPr preferRelativeResize="0"/>
          <p:nvPr/>
        </p:nvPicPr>
        <p:blipFill rotWithShape="1">
          <a:blip r:embed="rId3">
            <a:alphaModFix/>
          </a:blip>
          <a:srcRect b="-25172" l="0" r="-25172" t="0"/>
          <a:stretch/>
        </p:blipFill>
        <p:spPr>
          <a:xfrm>
            <a:off x="6492350" y="1605575"/>
            <a:ext cx="3002950" cy="3409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44" name="Shape 144"/>
        <p:cNvGrpSpPr/>
        <p:nvPr/>
      </p:nvGrpSpPr>
      <p:grpSpPr>
        <a:xfrm>
          <a:off x="0" y="0"/>
          <a:ext cx="0" cy="0"/>
          <a:chOff x="0" y="0"/>
          <a:chExt cx="0" cy="0"/>
        </a:xfrm>
      </p:grpSpPr>
      <p:sp>
        <p:nvSpPr>
          <p:cNvPr id="145" name="Google Shape;145;p27"/>
          <p:cNvSpPr txBox="1"/>
          <p:nvPr>
            <p:ph type="title"/>
          </p:nvPr>
        </p:nvSpPr>
        <p:spPr>
          <a:xfrm>
            <a:off x="729450" y="7852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146" name="Google Shape;146;p27"/>
          <p:cNvSpPr txBox="1"/>
          <p:nvPr>
            <p:ph idx="1" type="body"/>
          </p:nvPr>
        </p:nvSpPr>
        <p:spPr>
          <a:xfrm>
            <a:off x="228600" y="1469275"/>
            <a:ext cx="8418000" cy="169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000000"/>
                </a:solidFill>
              </a:rPr>
              <a:t>Prof. Smith (our customer) needs a research tool to aid long-term development of therapies and strategies:</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Prof. Smith and our team will run experiments on both injured and able-bodied participants, with and without haptic feedback.</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The customer wants to be able to demonstrate therapeutic effectiveness of the haptics in order to guide future treatment.</a:t>
            </a:r>
            <a:endParaRPr sz="1400">
              <a:solidFill>
                <a:srgbClr val="000000"/>
              </a:solidFill>
            </a:endParaRPr>
          </a:p>
        </p:txBody>
      </p:sp>
      <p:pic>
        <p:nvPicPr>
          <p:cNvPr id="147" name="Google Shape;147;p27"/>
          <p:cNvPicPr preferRelativeResize="0"/>
          <p:nvPr/>
        </p:nvPicPr>
        <p:blipFill>
          <a:blip r:embed="rId3">
            <a:alphaModFix/>
          </a:blip>
          <a:stretch>
            <a:fillRect/>
          </a:stretch>
        </p:blipFill>
        <p:spPr>
          <a:xfrm>
            <a:off x="6611726" y="3025775"/>
            <a:ext cx="2320676" cy="2091226"/>
          </a:xfrm>
          <a:prstGeom prst="rect">
            <a:avLst/>
          </a:prstGeom>
          <a:noFill/>
          <a:ln>
            <a:noFill/>
          </a:ln>
        </p:spPr>
      </p:pic>
      <p:sp>
        <p:nvSpPr>
          <p:cNvPr id="148" name="Google Shape;148;p27"/>
          <p:cNvSpPr txBox="1"/>
          <p:nvPr/>
        </p:nvSpPr>
        <p:spPr>
          <a:xfrm>
            <a:off x="228600" y="3314900"/>
            <a:ext cx="6128700" cy="180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a:latin typeface="Lato"/>
                <a:ea typeface="Lato"/>
                <a:cs typeface="Lato"/>
                <a:sym typeface="Lato"/>
              </a:rPr>
              <a:t>The goal of our software is to manage this research project:</a:t>
            </a:r>
            <a:endParaRPr>
              <a:latin typeface="Lato"/>
              <a:ea typeface="Lato"/>
              <a:cs typeface="Lato"/>
              <a:sym typeface="Lato"/>
            </a:endParaRPr>
          </a:p>
          <a:p>
            <a:pPr indent="-317500" lvl="0" marL="457200" rtl="0" algn="l">
              <a:lnSpc>
                <a:spcPct val="150000"/>
              </a:lnSpc>
              <a:spcBef>
                <a:spcPts val="0"/>
              </a:spcBef>
              <a:spcAft>
                <a:spcPts val="0"/>
              </a:spcAft>
              <a:buClr>
                <a:srgbClr val="000000"/>
              </a:buClr>
              <a:buSzPts val="1400"/>
              <a:buFont typeface="Lato"/>
              <a:buChar char="●"/>
            </a:pPr>
            <a:r>
              <a:rPr lang="en">
                <a:latin typeface="Lato"/>
                <a:ea typeface="Lato"/>
                <a:cs typeface="Lato"/>
                <a:sym typeface="Lato"/>
              </a:rPr>
              <a:t>The scheduler client will act as an organizational tool for coordinating trials and handling data collected by our telemetry module.</a:t>
            </a:r>
            <a:endParaRPr>
              <a:latin typeface="Lato"/>
              <a:ea typeface="Lato"/>
              <a:cs typeface="Lato"/>
              <a:sym typeface="Lato"/>
            </a:endParaRPr>
          </a:p>
          <a:p>
            <a:pPr indent="-317500" lvl="0" marL="457200" rtl="0" algn="l">
              <a:lnSpc>
                <a:spcPct val="150000"/>
              </a:lnSpc>
              <a:spcBef>
                <a:spcPts val="0"/>
              </a:spcBef>
              <a:spcAft>
                <a:spcPts val="0"/>
              </a:spcAft>
              <a:buClr>
                <a:srgbClr val="000000"/>
              </a:buClr>
              <a:buSzPts val="1400"/>
              <a:buFont typeface="Lato"/>
              <a:buChar char="●"/>
            </a:pPr>
            <a:r>
              <a:rPr lang="en">
                <a:latin typeface="Lato"/>
                <a:ea typeface="Lato"/>
                <a:cs typeface="Lato"/>
                <a:sym typeface="Lato"/>
              </a:rPr>
              <a:t>We will build training and evaluation scenarios for research purposes.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52" name="Shape 152"/>
        <p:cNvGrpSpPr/>
        <p:nvPr/>
      </p:nvGrpSpPr>
      <p:grpSpPr>
        <a:xfrm>
          <a:off x="0" y="0"/>
          <a:ext cx="0" cy="0"/>
          <a:chOff x="0" y="0"/>
          <a:chExt cx="0" cy="0"/>
        </a:xfrm>
      </p:grpSpPr>
      <p:sp>
        <p:nvSpPr>
          <p:cNvPr id="153" name="Google Shape;153;p28"/>
          <p:cNvSpPr txBox="1"/>
          <p:nvPr>
            <p:ph type="title"/>
          </p:nvPr>
        </p:nvSpPr>
        <p:spPr>
          <a:xfrm>
            <a:off x="729450" y="937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Justification</a:t>
            </a:r>
            <a:endParaRPr/>
          </a:p>
        </p:txBody>
      </p:sp>
      <p:sp>
        <p:nvSpPr>
          <p:cNvPr id="154" name="Google Shape;154;p28"/>
          <p:cNvSpPr txBox="1"/>
          <p:nvPr>
            <p:ph idx="1" type="body"/>
          </p:nvPr>
        </p:nvSpPr>
        <p:spPr>
          <a:xfrm>
            <a:off x="171875" y="1763450"/>
            <a:ext cx="8551800" cy="3190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lang="en" sz="1400">
                <a:solidFill>
                  <a:srgbClr val="000000"/>
                </a:solidFill>
              </a:rPr>
              <a:t>The long-term goal of the project - aiding in the recovery of people with illness and injury - is for the greater good.</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Mastering the interaction of simulator hardware, controller firmware, and the existing simulator software.</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We possess all the off-the-shelf software and hardware.</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Writing relevant custom code blocks to fulfill our needs is within our skillset.</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Combining our programming skills with interpersonal skills.</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Working with an outside customer and group.</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Supervising research trials with volunteers.</a:t>
            </a:r>
            <a:endParaRPr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58" name="Shape 158"/>
        <p:cNvGrpSpPr/>
        <p:nvPr/>
      </p:nvGrpSpPr>
      <p:grpSpPr>
        <a:xfrm>
          <a:off x="0" y="0"/>
          <a:ext cx="0" cy="0"/>
          <a:chOff x="0" y="0"/>
          <a:chExt cx="0" cy="0"/>
        </a:xfrm>
      </p:grpSpPr>
      <p:sp>
        <p:nvSpPr>
          <p:cNvPr id="159" name="Google Shape;159;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Works</a:t>
            </a:r>
            <a:endParaRPr/>
          </a:p>
        </p:txBody>
      </p:sp>
      <p:sp>
        <p:nvSpPr>
          <p:cNvPr id="160" name="Google Shape;160;p29"/>
          <p:cNvSpPr txBox="1"/>
          <p:nvPr>
            <p:ph idx="1" type="body"/>
          </p:nvPr>
        </p:nvSpPr>
        <p:spPr>
          <a:xfrm>
            <a:off x="372937" y="2760975"/>
            <a:ext cx="8418300" cy="2382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lang="en" sz="1400">
                <a:solidFill>
                  <a:srgbClr val="000000"/>
                </a:solidFill>
              </a:rPr>
              <a:t>One or more team members will conduct a session with an individual.</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Our software will tailor the session experience to the individual via their user profile.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Each session will consist of training (through track and open road driving) and test scenarios.</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Data will be collected during each session and analyzed afterward.</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Results of this data analysis will be used to determine driver’s progress.</a:t>
            </a:r>
            <a:endParaRPr sz="1400">
              <a:solidFill>
                <a:srgbClr val="000000"/>
              </a:solidFill>
            </a:endParaRPr>
          </a:p>
        </p:txBody>
      </p:sp>
      <p:pic>
        <p:nvPicPr>
          <p:cNvPr id="161" name="Google Shape;161;p29"/>
          <p:cNvPicPr preferRelativeResize="0"/>
          <p:nvPr/>
        </p:nvPicPr>
        <p:blipFill rotWithShape="1">
          <a:blip r:embed="rId3">
            <a:alphaModFix/>
          </a:blip>
          <a:srcRect b="0" l="37087" r="8499" t="10329"/>
          <a:stretch/>
        </p:blipFill>
        <p:spPr>
          <a:xfrm>
            <a:off x="3665243" y="904125"/>
            <a:ext cx="5281834" cy="1631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Diagrams</a:t>
            </a:r>
            <a:endParaRPr/>
          </a:p>
        </p:txBody>
      </p:sp>
      <p:pic>
        <p:nvPicPr>
          <p:cNvPr id="167" name="Google Shape;167;p30"/>
          <p:cNvPicPr preferRelativeResize="0"/>
          <p:nvPr/>
        </p:nvPicPr>
        <p:blipFill>
          <a:blip r:embed="rId3">
            <a:alphaModFix/>
          </a:blip>
          <a:stretch>
            <a:fillRect/>
          </a:stretch>
        </p:blipFill>
        <p:spPr>
          <a:xfrm>
            <a:off x="3687813" y="1633025"/>
            <a:ext cx="5095875" cy="3152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71" name="Shape 171"/>
        <p:cNvGrpSpPr/>
        <p:nvPr/>
      </p:nvGrpSpPr>
      <p:grpSpPr>
        <a:xfrm>
          <a:off x="0" y="0"/>
          <a:ext cx="0" cy="0"/>
          <a:chOff x="0" y="0"/>
          <a:chExt cx="0" cy="0"/>
        </a:xfrm>
      </p:grpSpPr>
      <p:sp>
        <p:nvSpPr>
          <p:cNvPr id="172" name="Google Shape;172;p31"/>
          <p:cNvSpPr txBox="1"/>
          <p:nvPr>
            <p:ph type="title"/>
          </p:nvPr>
        </p:nvSpPr>
        <p:spPr>
          <a:xfrm>
            <a:off x="1712825" y="849775"/>
            <a:ext cx="6442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pic>
        <p:nvPicPr>
          <p:cNvPr id="173" name="Google Shape;173;p31"/>
          <p:cNvPicPr preferRelativeResize="0"/>
          <p:nvPr/>
        </p:nvPicPr>
        <p:blipFill rotWithShape="1">
          <a:blip r:embed="rId3">
            <a:alphaModFix/>
          </a:blip>
          <a:srcRect b="0" l="5455" r="0" t="0"/>
          <a:stretch/>
        </p:blipFill>
        <p:spPr>
          <a:xfrm>
            <a:off x="424650" y="1567250"/>
            <a:ext cx="4250250" cy="3371651"/>
          </a:xfrm>
          <a:prstGeom prst="rect">
            <a:avLst/>
          </a:prstGeom>
          <a:noFill/>
          <a:ln>
            <a:noFill/>
          </a:ln>
        </p:spPr>
      </p:pic>
      <p:pic>
        <p:nvPicPr>
          <p:cNvPr id="174" name="Google Shape;174;p31"/>
          <p:cNvPicPr preferRelativeResize="0"/>
          <p:nvPr/>
        </p:nvPicPr>
        <p:blipFill rotWithShape="1">
          <a:blip r:embed="rId4">
            <a:alphaModFix/>
          </a:blip>
          <a:srcRect b="9649" l="0" r="0" t="0"/>
          <a:stretch/>
        </p:blipFill>
        <p:spPr>
          <a:xfrm>
            <a:off x="5107250" y="1567251"/>
            <a:ext cx="2798922" cy="33716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78" name="Shape 178"/>
        <p:cNvGrpSpPr/>
        <p:nvPr/>
      </p:nvGrpSpPr>
      <p:grpSpPr>
        <a:xfrm>
          <a:off x="0" y="0"/>
          <a:ext cx="0" cy="0"/>
          <a:chOff x="0" y="0"/>
          <a:chExt cx="0" cy="0"/>
        </a:xfrm>
      </p:grpSpPr>
      <p:sp>
        <p:nvSpPr>
          <p:cNvPr id="179" name="Google Shape;179;p32"/>
          <p:cNvSpPr txBox="1"/>
          <p:nvPr>
            <p:ph type="title"/>
          </p:nvPr>
        </p:nvSpPr>
        <p:spPr>
          <a:xfrm>
            <a:off x="1712825" y="849775"/>
            <a:ext cx="6442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cont.’d</a:t>
            </a:r>
            <a:endParaRPr/>
          </a:p>
        </p:txBody>
      </p:sp>
      <p:pic>
        <p:nvPicPr>
          <p:cNvPr id="180" name="Google Shape;180;p32"/>
          <p:cNvPicPr preferRelativeResize="0"/>
          <p:nvPr/>
        </p:nvPicPr>
        <p:blipFill rotWithShape="1">
          <a:blip r:embed="rId3">
            <a:alphaModFix/>
          </a:blip>
          <a:srcRect b="8698" l="0" r="0" t="12293"/>
          <a:stretch/>
        </p:blipFill>
        <p:spPr>
          <a:xfrm>
            <a:off x="107966" y="1605899"/>
            <a:ext cx="2887834" cy="3042176"/>
          </a:xfrm>
          <a:prstGeom prst="rect">
            <a:avLst/>
          </a:prstGeom>
          <a:noFill/>
          <a:ln>
            <a:noFill/>
          </a:ln>
        </p:spPr>
      </p:pic>
      <p:pic>
        <p:nvPicPr>
          <p:cNvPr id="181" name="Google Shape;181;p32"/>
          <p:cNvPicPr preferRelativeResize="0"/>
          <p:nvPr/>
        </p:nvPicPr>
        <p:blipFill rotWithShape="1">
          <a:blip r:embed="rId4">
            <a:alphaModFix/>
          </a:blip>
          <a:srcRect b="14883" l="16271" r="18038" t="15142"/>
          <a:stretch/>
        </p:blipFill>
        <p:spPr>
          <a:xfrm>
            <a:off x="3148200" y="1638302"/>
            <a:ext cx="3711027" cy="2964749"/>
          </a:xfrm>
          <a:prstGeom prst="rect">
            <a:avLst/>
          </a:prstGeom>
          <a:noFill/>
          <a:ln>
            <a:noFill/>
          </a:ln>
        </p:spPr>
      </p:pic>
      <p:pic>
        <p:nvPicPr>
          <p:cNvPr id="182" name="Google Shape;182;p32"/>
          <p:cNvPicPr preferRelativeResize="0"/>
          <p:nvPr/>
        </p:nvPicPr>
        <p:blipFill rotWithShape="1">
          <a:blip r:embed="rId5">
            <a:alphaModFix/>
          </a:blip>
          <a:srcRect b="9366" l="2906" r="8488" t="22712"/>
          <a:stretch/>
        </p:blipFill>
        <p:spPr>
          <a:xfrm rot="5400000">
            <a:off x="6398525" y="2246351"/>
            <a:ext cx="3042176" cy="1748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186" name="Shape 186"/>
        <p:cNvGrpSpPr/>
        <p:nvPr/>
      </p:nvGrpSpPr>
      <p:grpSpPr>
        <a:xfrm>
          <a:off x="0" y="0"/>
          <a:ext cx="0" cy="0"/>
          <a:chOff x="0" y="0"/>
          <a:chExt cx="0" cy="0"/>
        </a:xfrm>
      </p:grpSpPr>
      <p:sp>
        <p:nvSpPr>
          <p:cNvPr id="187" name="Google Shape;187;p33"/>
          <p:cNvSpPr txBox="1"/>
          <p:nvPr>
            <p:ph type="title"/>
          </p:nvPr>
        </p:nvSpPr>
        <p:spPr>
          <a:xfrm>
            <a:off x="1712825" y="849775"/>
            <a:ext cx="6442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cont.’d</a:t>
            </a:r>
            <a:endParaRPr/>
          </a:p>
        </p:txBody>
      </p:sp>
      <p:pic>
        <p:nvPicPr>
          <p:cNvPr id="188" name="Google Shape;188;p33"/>
          <p:cNvPicPr preferRelativeResize="0"/>
          <p:nvPr/>
        </p:nvPicPr>
        <p:blipFill>
          <a:blip r:embed="rId3">
            <a:alphaModFix/>
          </a:blip>
          <a:stretch>
            <a:fillRect/>
          </a:stretch>
        </p:blipFill>
        <p:spPr>
          <a:xfrm>
            <a:off x="152400" y="2128450"/>
            <a:ext cx="8839195" cy="1657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